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5" r:id="rId5"/>
    <p:sldId id="266" r:id="rId6"/>
    <p:sldId id="260" r:id="rId7"/>
    <p:sldId id="267" r:id="rId8"/>
    <p:sldId id="268" r:id="rId9"/>
    <p:sldId id="261" r:id="rId10"/>
    <p:sldId id="264" r:id="rId11"/>
    <p:sldId id="269" r:id="rId12"/>
  </p:sldIdLst>
  <p:sldSz cx="9144000" cy="5143500" type="screen16x9"/>
  <p:notesSz cx="6858000" cy="9144000"/>
  <p:embeddedFontLst>
    <p:embeddedFont>
      <p:font typeface="Oswald" panose="020B0604020202020204" charset="-5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wald Light" panose="020B0604020202020204" charset="-52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000000"/>
          </p15:clr>
        </p15:guide>
        <p15:guide id="2" pos="2880" userDrawn="1">
          <p15:clr>
            <a:srgbClr val="000000"/>
          </p15:clr>
        </p15:guide>
        <p15:guide id="3" pos="5488" userDrawn="1">
          <p15:clr>
            <a:srgbClr val="000000"/>
          </p15:clr>
        </p15:guide>
        <p15:guide id="4" orient="horz" pos="2981" userDrawn="1">
          <p15:clr>
            <a:srgbClr val="000000"/>
          </p15:clr>
        </p15:guide>
        <p15:guide id="5" pos="267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2TSnUAeClc8jzdONaB/3Ntz/T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77"/>
      </p:cViewPr>
      <p:guideLst>
        <p:guide orient="horz" pos="259"/>
        <p:guide pos="2880"/>
        <p:guide pos="5488"/>
        <p:guide orient="horz" pos="2981"/>
        <p:guide pos="2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Заголовок и объект">
  <p:cSld name="16_Заголовок и объект">
    <p:bg>
      <p:bgPr>
        <a:gradFill>
          <a:gsLst>
            <a:gs pos="0">
              <a:schemeClr val="accent3"/>
            </a:gs>
            <a:gs pos="100000">
              <a:srgbClr val="2A73FE"/>
            </a:gs>
          </a:gsLst>
          <a:lin ang="13500032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254407" y="255422"/>
            <a:ext cx="85575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swald"/>
              <a:buNone/>
              <a:defRPr sz="33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30"/>
          <p:cNvSpPr/>
          <p:nvPr/>
        </p:nvSpPr>
        <p:spPr>
          <a:xfrm>
            <a:off x="4457700" y="25385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87" name="Google Shape;87;p30"/>
          <p:cNvSpPr>
            <a:spLocks noGrp="1"/>
          </p:cNvSpPr>
          <p:nvPr>
            <p:ph type="pic" idx="2"/>
          </p:nvPr>
        </p:nvSpPr>
        <p:spPr>
          <a:xfrm>
            <a:off x="817126" y="2652815"/>
            <a:ext cx="7509900" cy="750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Заголовок и объект">
  <p:cSld name="8_Заголовок и объект">
    <p:bg>
      <p:bgPr>
        <a:gradFill>
          <a:gsLst>
            <a:gs pos="0">
              <a:schemeClr val="accent3"/>
            </a:gs>
            <a:gs pos="100000">
              <a:srgbClr val="2A73FE"/>
            </a:gs>
          </a:gsLst>
          <a:lin ang="13500032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575051" y="204789"/>
            <a:ext cx="5111751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oformula.pro/formulabroker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oformula.pro/formulabroker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coformula.pro/formulabroker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coformula.pro/formulabroker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coformula.pro/formulabroker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coformula.pro/formulabroker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251520" y="1097515"/>
            <a:ext cx="208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C2D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CFC55-6C6E-CDB4-E306-42BEA145AEB4}"/>
              </a:ext>
            </a:extLst>
          </p:cNvPr>
          <p:cNvSpPr txBox="1"/>
          <p:nvPr/>
        </p:nvSpPr>
        <p:spPr>
          <a:xfrm>
            <a:off x="639336" y="1266865"/>
            <a:ext cx="78653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Авторский курс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 кредитному брокериджу </a:t>
            </a:r>
            <a:endParaRPr lang="ru-RU" sz="3600" b="1" dirty="0">
              <a:solidFill>
                <a:srgbClr val="5874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C1FA455-2619-8534-1D0E-4EFA3DD17D75}"/>
              </a:ext>
            </a:extLst>
          </p:cNvPr>
          <p:cNvSpPr/>
          <p:nvPr/>
        </p:nvSpPr>
        <p:spPr>
          <a:xfrm>
            <a:off x="-339726" y="3633579"/>
            <a:ext cx="1767081" cy="1782887"/>
          </a:xfrm>
          <a:prstGeom prst="ellipse">
            <a:avLst/>
          </a:prstGeom>
          <a:gradFill flip="none" rotWithShape="1">
            <a:gsLst>
              <a:gs pos="0">
                <a:srgbClr val="58745B">
                  <a:tint val="66000"/>
                  <a:satMod val="160000"/>
                </a:srgbClr>
              </a:gs>
              <a:gs pos="50000">
                <a:srgbClr val="58745B">
                  <a:tint val="44500"/>
                  <a:satMod val="160000"/>
                </a:srgbClr>
              </a:gs>
              <a:gs pos="100000">
                <a:srgbClr val="58745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5874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911D03C-0E3E-5219-795F-471521A8EBE1}"/>
              </a:ext>
            </a:extLst>
          </p:cNvPr>
          <p:cNvSpPr/>
          <p:nvPr/>
        </p:nvSpPr>
        <p:spPr>
          <a:xfrm>
            <a:off x="-339726" y="3983962"/>
            <a:ext cx="1419805" cy="1432505"/>
          </a:xfrm>
          <a:prstGeom prst="ellipse">
            <a:avLst/>
          </a:prstGeom>
          <a:solidFill>
            <a:srgbClr val="58745B"/>
          </a:solidFill>
          <a:ln>
            <a:solidFill>
              <a:srgbClr val="5874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104C8AB-8744-AF83-D459-C70F355EB644}"/>
              </a:ext>
            </a:extLst>
          </p:cNvPr>
          <p:cNvSpPr/>
          <p:nvPr/>
        </p:nvSpPr>
        <p:spPr>
          <a:xfrm rot="16200000">
            <a:off x="7611094" y="-118946"/>
            <a:ext cx="1767081" cy="1782887"/>
          </a:xfrm>
          <a:prstGeom prst="ellipse">
            <a:avLst/>
          </a:prstGeom>
          <a:gradFill flip="none" rotWithShape="1">
            <a:gsLst>
              <a:gs pos="0">
                <a:srgbClr val="58745B">
                  <a:tint val="66000"/>
                  <a:satMod val="160000"/>
                </a:srgbClr>
              </a:gs>
              <a:gs pos="50000">
                <a:srgbClr val="58745B">
                  <a:tint val="44500"/>
                  <a:satMod val="160000"/>
                </a:srgbClr>
              </a:gs>
              <a:gs pos="100000">
                <a:srgbClr val="58745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5874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A07DCC-B023-3928-B710-85A710FF2DAF}"/>
              </a:ext>
            </a:extLst>
          </p:cNvPr>
          <p:cNvSpPr/>
          <p:nvPr/>
        </p:nvSpPr>
        <p:spPr>
          <a:xfrm rot="16200000">
            <a:off x="8054956" y="-117393"/>
            <a:ext cx="1419805" cy="1432505"/>
          </a:xfrm>
          <a:prstGeom prst="ellipse">
            <a:avLst/>
          </a:prstGeom>
          <a:solidFill>
            <a:srgbClr val="58745B"/>
          </a:solidFill>
          <a:ln>
            <a:solidFill>
              <a:srgbClr val="5874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EC335-017F-7D60-C023-FD35476FBAB7}"/>
              </a:ext>
            </a:extLst>
          </p:cNvPr>
          <p:cNvSpPr txBox="1"/>
          <p:nvPr/>
        </p:nvSpPr>
        <p:spPr>
          <a:xfrm>
            <a:off x="2111297" y="2571750"/>
            <a:ext cx="4921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2800" b="1" i="0" dirty="0">
                <a:solidFill>
                  <a:srgbClr val="5874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Юлии Смоляниновой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id="{A39AEE38-0161-AFF7-3F06-C813A7CC410F}"/>
              </a:ext>
            </a:extLst>
          </p:cNvPr>
          <p:cNvSpPr/>
          <p:nvPr/>
        </p:nvSpPr>
        <p:spPr>
          <a:xfrm>
            <a:off x="3672875" y="1914448"/>
            <a:ext cx="1648235" cy="1509883"/>
          </a:xfrm>
          <a:prstGeom prst="roundRect">
            <a:avLst/>
          </a:prstGeom>
          <a:solidFill>
            <a:srgbClr val="5874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361F363-4A94-A942-57D9-058DE3D67154}"/>
              </a:ext>
            </a:extLst>
          </p:cNvPr>
          <p:cNvSpPr/>
          <p:nvPr/>
        </p:nvSpPr>
        <p:spPr>
          <a:xfrm>
            <a:off x="26166" y="1941461"/>
            <a:ext cx="1627961" cy="1509883"/>
          </a:xfrm>
          <a:prstGeom prst="roundRect">
            <a:avLst/>
          </a:prstGeom>
          <a:solidFill>
            <a:srgbClr val="5874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4E3E3F8-7A71-57FE-00DF-8E95A9DEE2E4}"/>
              </a:ext>
            </a:extLst>
          </p:cNvPr>
          <p:cNvSpPr/>
          <p:nvPr/>
        </p:nvSpPr>
        <p:spPr>
          <a:xfrm>
            <a:off x="1837042" y="1934311"/>
            <a:ext cx="1627961" cy="1509883"/>
          </a:xfrm>
          <a:prstGeom prst="roundRect">
            <a:avLst/>
          </a:prstGeom>
          <a:solidFill>
            <a:srgbClr val="5874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39AEE38-0161-AFF7-3F06-C813A7CC410F}"/>
              </a:ext>
            </a:extLst>
          </p:cNvPr>
          <p:cNvSpPr/>
          <p:nvPr/>
        </p:nvSpPr>
        <p:spPr>
          <a:xfrm>
            <a:off x="5480725" y="1897281"/>
            <a:ext cx="1648235" cy="1509883"/>
          </a:xfrm>
          <a:prstGeom prst="roundRect">
            <a:avLst/>
          </a:prstGeom>
          <a:solidFill>
            <a:srgbClr val="5874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FEC60AB-1E29-4737-4449-6293FB8E46C1}"/>
              </a:ext>
            </a:extLst>
          </p:cNvPr>
          <p:cNvSpPr/>
          <p:nvPr/>
        </p:nvSpPr>
        <p:spPr>
          <a:xfrm>
            <a:off x="7420540" y="1884534"/>
            <a:ext cx="1627961" cy="1509883"/>
          </a:xfrm>
          <a:prstGeom prst="roundRect">
            <a:avLst/>
          </a:prstGeom>
          <a:solidFill>
            <a:srgbClr val="5874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8F2C4-87AD-748C-35D3-CFCE2CA17D82}"/>
              </a:ext>
            </a:extLst>
          </p:cNvPr>
          <p:cNvSpPr txBox="1"/>
          <p:nvPr/>
        </p:nvSpPr>
        <p:spPr>
          <a:xfrm>
            <a:off x="2952837" y="411163"/>
            <a:ext cx="32383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rgbClr val="5874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РАССРОЧКА</a:t>
            </a:r>
            <a:endParaRPr lang="ru-RU" sz="4400" b="1" dirty="0">
              <a:solidFill>
                <a:srgbClr val="5874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38089-C0FE-E399-AB81-EC37FB962C4C}"/>
              </a:ext>
            </a:extLst>
          </p:cNvPr>
          <p:cNvSpPr txBox="1"/>
          <p:nvPr/>
        </p:nvSpPr>
        <p:spPr>
          <a:xfrm>
            <a:off x="4157550" y="1180604"/>
            <a:ext cx="9794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18.04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E9ED2-9C8D-A8E6-79FF-EF134036D6CE}"/>
              </a:ext>
            </a:extLst>
          </p:cNvPr>
          <p:cNvSpPr txBox="1"/>
          <p:nvPr/>
        </p:nvSpPr>
        <p:spPr>
          <a:xfrm>
            <a:off x="53833" y="1923250"/>
            <a:ext cx="1891874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Модули </a:t>
            </a: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Цена: 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30 000</a:t>
            </a:r>
            <a:endParaRPr lang="ru-RU" b="1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10 000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мес. – 7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500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5 000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мес. – </a:t>
            </a:r>
            <a:r>
              <a:rPr lang="ru-RU" sz="10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мес. – 2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500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мес.</a:t>
            </a:r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0F32F-2571-C156-E7A9-D482A42D69EA}"/>
              </a:ext>
            </a:extLst>
          </p:cNvPr>
          <p:cNvSpPr txBox="1"/>
          <p:nvPr/>
        </p:nvSpPr>
        <p:spPr>
          <a:xfrm>
            <a:off x="1883807" y="1934311"/>
            <a:ext cx="1660409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риелторов</a:t>
            </a:r>
            <a:endParaRPr lang="ru-RU" b="1" i="0" dirty="0" smtClean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</a:t>
            </a:r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  <a:p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33 333,33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мес. – 25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16 666, 67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мес. – 10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мес. – 8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333,33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мес.</a:t>
            </a:r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7AD58F-CAB6-5E26-0D60-51135F3A10D8}"/>
              </a:ext>
            </a:extLst>
          </p:cNvPr>
          <p:cNvSpPr txBox="1"/>
          <p:nvPr/>
        </p:nvSpPr>
        <p:spPr>
          <a:xfrm>
            <a:off x="5519276" y="1941461"/>
            <a:ext cx="1768111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Основной курс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Цена: 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  <a:p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40 000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30 000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20 000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12 000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10 000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</a:t>
            </a:r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1EBE72-1685-6191-D14E-B4968E186B49}"/>
              </a:ext>
            </a:extLst>
          </p:cNvPr>
          <p:cNvSpPr txBox="1"/>
          <p:nvPr/>
        </p:nvSpPr>
        <p:spPr>
          <a:xfrm>
            <a:off x="7420540" y="1914448"/>
            <a:ext cx="1787576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Наставничество </a:t>
            </a: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Цена: 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  <a:p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133 333,33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 в 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66 666, 66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 в 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33 333,33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</a:t>
            </a:r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4A4192-CE14-1129-16E1-7D3687ED8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17" y="4049625"/>
            <a:ext cx="9137083" cy="1093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7AD58F-CAB6-5E26-0D60-51135F3A10D8}"/>
              </a:ext>
            </a:extLst>
          </p:cNvPr>
          <p:cNvSpPr txBox="1"/>
          <p:nvPr/>
        </p:nvSpPr>
        <p:spPr>
          <a:xfrm>
            <a:off x="3751165" y="1893117"/>
            <a:ext cx="1768111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Краткий курс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Цена:60 000</a:t>
            </a:r>
            <a:endParaRPr lang="ru-RU" b="1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20 000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15 000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10 000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6 000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 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5 000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</a:t>
            </a:r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361F363-4A94-A942-57D9-058DE3D67154}"/>
              </a:ext>
            </a:extLst>
          </p:cNvPr>
          <p:cNvSpPr/>
          <p:nvPr/>
        </p:nvSpPr>
        <p:spPr>
          <a:xfrm>
            <a:off x="6917" y="1914543"/>
            <a:ext cx="1627961" cy="1509883"/>
          </a:xfrm>
          <a:prstGeom prst="roundRect">
            <a:avLst/>
          </a:prstGeom>
          <a:solidFill>
            <a:srgbClr val="5874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4E3E3F8-7A71-57FE-00DF-8E95A9DEE2E4}"/>
              </a:ext>
            </a:extLst>
          </p:cNvPr>
          <p:cNvSpPr/>
          <p:nvPr/>
        </p:nvSpPr>
        <p:spPr>
          <a:xfrm>
            <a:off x="1884949" y="1940653"/>
            <a:ext cx="1627961" cy="1509883"/>
          </a:xfrm>
          <a:prstGeom prst="roundRect">
            <a:avLst/>
          </a:prstGeom>
          <a:solidFill>
            <a:srgbClr val="5874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39AEE38-0161-AFF7-3F06-C813A7CC410F}"/>
              </a:ext>
            </a:extLst>
          </p:cNvPr>
          <p:cNvSpPr/>
          <p:nvPr/>
        </p:nvSpPr>
        <p:spPr>
          <a:xfrm>
            <a:off x="5567425" y="1931306"/>
            <a:ext cx="1627961" cy="1509883"/>
          </a:xfrm>
          <a:prstGeom prst="roundRect">
            <a:avLst/>
          </a:prstGeom>
          <a:solidFill>
            <a:srgbClr val="5874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FEC60AB-1E29-4737-4449-6293FB8E46C1}"/>
              </a:ext>
            </a:extLst>
          </p:cNvPr>
          <p:cNvSpPr/>
          <p:nvPr/>
        </p:nvSpPr>
        <p:spPr>
          <a:xfrm>
            <a:off x="7400474" y="1958627"/>
            <a:ext cx="1627961" cy="1509883"/>
          </a:xfrm>
          <a:prstGeom prst="roundRect">
            <a:avLst/>
          </a:prstGeom>
          <a:solidFill>
            <a:srgbClr val="5874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8F2C4-87AD-748C-35D3-CFCE2CA17D82}"/>
              </a:ext>
            </a:extLst>
          </p:cNvPr>
          <p:cNvSpPr txBox="1"/>
          <p:nvPr/>
        </p:nvSpPr>
        <p:spPr>
          <a:xfrm>
            <a:off x="2952837" y="411163"/>
            <a:ext cx="32383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rgbClr val="5874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РАССРОЧКА</a:t>
            </a:r>
            <a:endParaRPr lang="ru-RU" sz="4400" b="1" dirty="0">
              <a:solidFill>
                <a:srgbClr val="5874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38089-C0FE-E399-AB81-EC37FB962C4C}"/>
              </a:ext>
            </a:extLst>
          </p:cNvPr>
          <p:cNvSpPr txBox="1"/>
          <p:nvPr/>
        </p:nvSpPr>
        <p:spPr>
          <a:xfrm>
            <a:off x="3878579" y="1180604"/>
            <a:ext cx="13645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ПОСЛЕ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18.04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E9ED2-9C8D-A8E6-79FF-EF134036D6CE}"/>
              </a:ext>
            </a:extLst>
          </p:cNvPr>
          <p:cNvSpPr txBox="1"/>
          <p:nvPr/>
        </p:nvSpPr>
        <p:spPr>
          <a:xfrm>
            <a:off x="67878" y="1931710"/>
            <a:ext cx="1600153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Модули </a:t>
            </a: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Цена: 35 000 </a:t>
            </a:r>
          </a:p>
          <a:p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мес. – 11 666.65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мес. – 8 750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мес. – 5 833.34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мес. – 3 500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мес. - 2916.67 в мес.</a:t>
            </a:r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0F32F-2571-C156-E7A9-D482A42D69EA}"/>
              </a:ext>
            </a:extLst>
          </p:cNvPr>
          <p:cNvSpPr txBox="1"/>
          <p:nvPr/>
        </p:nvSpPr>
        <p:spPr>
          <a:xfrm>
            <a:off x="1895708" y="1957820"/>
            <a:ext cx="2048107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риелторов</a:t>
            </a:r>
            <a:endParaRPr lang="ru-RU" b="1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Цена: 120 000</a:t>
            </a:r>
          </a:p>
          <a:p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мес. – 40 000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мес. – 30 000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мес. – 20 000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мес. – 12 000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мес. – 10 000 в мес.</a:t>
            </a:r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7AD58F-CAB6-5E26-0D60-51135F3A10D8}"/>
              </a:ext>
            </a:extLst>
          </p:cNvPr>
          <p:cNvSpPr txBox="1"/>
          <p:nvPr/>
        </p:nvSpPr>
        <p:spPr>
          <a:xfrm>
            <a:off x="5643689" y="1966807"/>
            <a:ext cx="2025805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Основной курс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Цена: 140 000</a:t>
            </a:r>
          </a:p>
          <a:p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мес. – 46 666.67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мес. – 35 000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мес. – 23 333,34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мес. – 14 000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мес. – 11 666,67 в мес.</a:t>
            </a:r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1EBE72-1685-6191-D14E-B4968E186B49}"/>
              </a:ext>
            </a:extLst>
          </p:cNvPr>
          <p:cNvSpPr txBox="1"/>
          <p:nvPr/>
        </p:nvSpPr>
        <p:spPr>
          <a:xfrm>
            <a:off x="7409927" y="1938951"/>
            <a:ext cx="2048107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Наставничество </a:t>
            </a: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Цена: 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  <a:p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мес. – 133 333,33 в мес. </a:t>
            </a:r>
          </a:p>
          <a:p>
            <a:r>
              <a:rPr lang="ru-RU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мес. – 100 000 в мес. </a:t>
            </a:r>
          </a:p>
          <a:p>
            <a:r>
              <a:rPr lang="ru-RU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мес. – 66 666, 66 в мес. </a:t>
            </a:r>
          </a:p>
          <a:p>
            <a:r>
              <a:rPr lang="ru-RU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мес. – 40 000 в мес. </a:t>
            </a:r>
          </a:p>
          <a:p>
            <a:r>
              <a:rPr lang="ru-RU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мес. – 33 333,33 в </a:t>
            </a:r>
            <a:r>
              <a:rPr lang="ru-RU" sz="10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</a:t>
            </a:r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4A4192-CE14-1129-16E1-7D3687ED8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17" y="4049625"/>
            <a:ext cx="9137083" cy="1093875"/>
          </a:xfrm>
          <a:prstGeom prst="rect">
            <a:avLst/>
          </a:prstGeom>
        </p:spPr>
      </p:pic>
      <p:sp>
        <p:nvSpPr>
          <p:cNvPr id="13" name="Прямоугольник: скругленные углы 21">
            <a:extLst>
              <a:ext uri="{FF2B5EF4-FFF2-40B4-BE49-F238E27FC236}">
                <a16:creationId xmlns:a16="http://schemas.microsoft.com/office/drawing/2014/main" id="{A39AEE38-0161-AFF7-3F06-C813A7CC410F}"/>
              </a:ext>
            </a:extLst>
          </p:cNvPr>
          <p:cNvSpPr/>
          <p:nvPr/>
        </p:nvSpPr>
        <p:spPr>
          <a:xfrm>
            <a:off x="3700835" y="1922319"/>
            <a:ext cx="1627961" cy="1509883"/>
          </a:xfrm>
          <a:prstGeom prst="roundRect">
            <a:avLst/>
          </a:prstGeom>
          <a:solidFill>
            <a:srgbClr val="5874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7AD58F-CAB6-5E26-0D60-51135F3A10D8}"/>
              </a:ext>
            </a:extLst>
          </p:cNvPr>
          <p:cNvSpPr txBox="1"/>
          <p:nvPr/>
        </p:nvSpPr>
        <p:spPr>
          <a:xfrm>
            <a:off x="3777099" y="1957820"/>
            <a:ext cx="2025805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Краткий курс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Цена: 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  <a:p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23 333, 34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17 500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11 666, 67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 в мес.</a:t>
            </a:r>
          </a:p>
          <a:p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мес. – </a:t>
            </a:r>
            <a:r>
              <a:rPr lang="ru-RU" sz="105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5 833,34 в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мес.</a:t>
            </a:r>
            <a:endParaRPr lang="ru-RU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ACFFFA-195A-CDFA-96C5-C0A47709F4CC}"/>
              </a:ext>
            </a:extLst>
          </p:cNvPr>
          <p:cNvSpPr txBox="1"/>
          <p:nvPr/>
        </p:nvSpPr>
        <p:spPr>
          <a:xfrm>
            <a:off x="-15331" y="411163"/>
            <a:ext cx="173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5874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ПОЛНЫЙ КУРС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F2312-575C-49EA-ACC5-86004461FCE5}"/>
              </a:ext>
            </a:extLst>
          </p:cNvPr>
          <p:cNvSpPr txBox="1"/>
          <p:nvPr/>
        </p:nvSpPr>
        <p:spPr>
          <a:xfrm>
            <a:off x="-15331" y="837788"/>
            <a:ext cx="20258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ВВОДНЫЙ В ПРОФЕССИЮ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ОДОБРЕНИЕ КЛИЕНТА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РАЗБОР БАНКОВСКИХ ПРОГРАММ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ПОСЛЕ ОДОБРЕНИЯ СДЕЛКИ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5. ПОТРЕБИТЕЛЬСКОЕ КРЕДИТОВАНИЕ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6. ОСНОВЫ БИЗНЕСА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7. ЦЕЛИ, ТАЙМ-МЕНЕДЖМЕНТ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8. КРЕДИТНАЯ ИСТОРИЯ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9. ИПОТЕКА НА ИЖС</a:t>
            </a:r>
          </a:p>
          <a:p>
            <a:r>
              <a:rPr lang="ru-RU" sz="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BE4C2-DE1B-B31F-6963-1DA8958B1BD3}"/>
              </a:ext>
            </a:extLst>
          </p:cNvPr>
          <p:cNvSpPr txBox="1"/>
          <p:nvPr/>
        </p:nvSpPr>
        <p:spPr>
          <a:xfrm>
            <a:off x="190101" y="2198596"/>
            <a:ext cx="1673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 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140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CA8ED2-C7F3-F617-9864-CE8123B605C9}"/>
              </a:ext>
            </a:extLst>
          </p:cNvPr>
          <p:cNvSpPr txBox="1"/>
          <p:nvPr/>
        </p:nvSpPr>
        <p:spPr>
          <a:xfrm>
            <a:off x="2173106" y="400700"/>
            <a:ext cx="2430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 smtClean="0">
                <a:solidFill>
                  <a:srgbClr val="5874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КРАТКИЙ КУРС</a:t>
            </a:r>
            <a:endParaRPr lang="ru-RU" sz="1800" b="1" dirty="0">
              <a:solidFill>
                <a:srgbClr val="5874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8A61F-291D-07DC-660C-88F0D852335B}"/>
              </a:ext>
            </a:extLst>
          </p:cNvPr>
          <p:cNvSpPr txBox="1"/>
          <p:nvPr/>
        </p:nvSpPr>
        <p:spPr>
          <a:xfrm>
            <a:off x="2350310" y="4503495"/>
            <a:ext cx="2108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бонусы: </a:t>
            </a:r>
            <a:r>
              <a:rPr lang="ru-RU" sz="9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месяца гид по кредитованию и доступ к чату сообщества навсегда </a:t>
            </a: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Взрыв: 8 точек 17">
            <a:extLst>
              <a:ext uri="{FF2B5EF4-FFF2-40B4-BE49-F238E27FC236}">
                <a16:creationId xmlns:a16="http://schemas.microsoft.com/office/drawing/2014/main" id="{CBFE36EE-3F08-1ED0-C4D8-C81B4EC96AAA}"/>
              </a:ext>
            </a:extLst>
          </p:cNvPr>
          <p:cNvSpPr/>
          <p:nvPr/>
        </p:nvSpPr>
        <p:spPr>
          <a:xfrm>
            <a:off x="57772" y="2457100"/>
            <a:ext cx="1879600" cy="2133632"/>
          </a:xfrm>
          <a:prstGeom prst="irregularSeal1">
            <a:avLst/>
          </a:prstGeom>
          <a:solidFill>
            <a:srgbClr val="58745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Взрыв: 8 точек 18">
            <a:extLst>
              <a:ext uri="{FF2B5EF4-FFF2-40B4-BE49-F238E27FC236}">
                <a16:creationId xmlns:a16="http://schemas.microsoft.com/office/drawing/2014/main" id="{D33127F5-171A-7306-D4EB-A0BCEF89A34F}"/>
              </a:ext>
            </a:extLst>
          </p:cNvPr>
          <p:cNvSpPr/>
          <p:nvPr/>
        </p:nvSpPr>
        <p:spPr>
          <a:xfrm>
            <a:off x="2332940" y="2446861"/>
            <a:ext cx="1879600" cy="2133632"/>
          </a:xfrm>
          <a:prstGeom prst="irregularSeal1">
            <a:avLst/>
          </a:prstGeom>
          <a:solidFill>
            <a:srgbClr val="58745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зрыв: 8 точек 20">
            <a:extLst>
              <a:ext uri="{FF2B5EF4-FFF2-40B4-BE49-F238E27FC236}">
                <a16:creationId xmlns:a16="http://schemas.microsoft.com/office/drawing/2014/main" id="{551DDD39-DBAE-4A5F-E5D5-4B13267C2261}"/>
              </a:ext>
            </a:extLst>
          </p:cNvPr>
          <p:cNvSpPr/>
          <p:nvPr/>
        </p:nvSpPr>
        <p:spPr>
          <a:xfrm>
            <a:off x="6978326" y="2389977"/>
            <a:ext cx="1879600" cy="2133632"/>
          </a:xfrm>
          <a:prstGeom prst="irregularSeal1">
            <a:avLst/>
          </a:prstGeom>
          <a:solidFill>
            <a:srgbClr val="58745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9E258-F8AF-D2C9-CC4D-CED6E6DCDC1B}"/>
              </a:ext>
            </a:extLst>
          </p:cNvPr>
          <p:cNvSpPr txBox="1"/>
          <p:nvPr/>
        </p:nvSpPr>
        <p:spPr>
          <a:xfrm>
            <a:off x="6964808" y="383461"/>
            <a:ext cx="2137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5874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НАСТАВНИЧЕСТВО</a:t>
            </a:r>
            <a:endParaRPr lang="ru-RU" sz="1800" b="1" dirty="0">
              <a:solidFill>
                <a:srgbClr val="5874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9084A1-600D-12AC-749E-FA0416785E66}"/>
              </a:ext>
            </a:extLst>
          </p:cNvPr>
          <p:cNvSpPr txBox="1"/>
          <p:nvPr/>
        </p:nvSpPr>
        <p:spPr>
          <a:xfrm>
            <a:off x="7010400" y="752793"/>
            <a:ext cx="17018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Как строится работа: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 проходите обучение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отдельно с Юлей прорабатывать вашу стратегию развития и выстраиваете работу по каналам продаж под руководством Юлии Смоляниновой, </a:t>
            </a:r>
            <a:r>
              <a:rPr lang="ru-RU" sz="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 САМОСТОЯТЕЛЬНО - </a:t>
            </a:r>
            <a:r>
              <a:rPr lang="ru-RU" sz="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как в обучении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внедряйте необходимые инструменты работы брокера вместе с Юлией</a:t>
            </a:r>
          </a:p>
          <a:p>
            <a:pPr algn="l" fontAlgn="ctr"/>
            <a:endParaRPr lang="ru-RU" sz="8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B088D6-FA7E-6F31-D660-1EF5171256FE}"/>
              </a:ext>
            </a:extLst>
          </p:cNvPr>
          <p:cNvSpPr txBox="1"/>
          <p:nvPr/>
        </p:nvSpPr>
        <p:spPr>
          <a:xfrm rot="20464069">
            <a:off x="160632" y="3034636"/>
            <a:ext cx="167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 </a:t>
            </a:r>
            <a:r>
              <a:rPr lang="ru-RU" sz="180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598C31-EA55-27D7-DE84-F3339C29EC68}"/>
              </a:ext>
            </a:extLst>
          </p:cNvPr>
          <p:cNvSpPr txBox="1"/>
          <p:nvPr/>
        </p:nvSpPr>
        <p:spPr>
          <a:xfrm rot="20464069">
            <a:off x="531712" y="3389525"/>
            <a:ext cx="8224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sz="120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18.04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AE0FC8-7FBC-A2EF-3803-AD75883E6BE4}"/>
              </a:ext>
            </a:extLst>
          </p:cNvPr>
          <p:cNvSpPr txBox="1"/>
          <p:nvPr/>
        </p:nvSpPr>
        <p:spPr>
          <a:xfrm>
            <a:off x="2339210" y="2188357"/>
            <a:ext cx="1673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 120 000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EB001F-4C2E-3380-E979-8FEDC5191B74}"/>
              </a:ext>
            </a:extLst>
          </p:cNvPr>
          <p:cNvSpPr txBox="1"/>
          <p:nvPr/>
        </p:nvSpPr>
        <p:spPr>
          <a:xfrm rot="20464069">
            <a:off x="2416479" y="3024395"/>
            <a:ext cx="167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 </a:t>
            </a:r>
            <a:r>
              <a:rPr lang="ru-RU" sz="180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A43F8F-A88E-CB3C-65B6-D0B5DEF4CE90}"/>
              </a:ext>
            </a:extLst>
          </p:cNvPr>
          <p:cNvSpPr txBox="1"/>
          <p:nvPr/>
        </p:nvSpPr>
        <p:spPr>
          <a:xfrm rot="20464069">
            <a:off x="2787559" y="3379284"/>
            <a:ext cx="8224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sz="120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18.04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DF851D-8924-8F38-F64A-FFF47E07B64C}"/>
              </a:ext>
            </a:extLst>
          </p:cNvPr>
          <p:cNvSpPr txBox="1"/>
          <p:nvPr/>
        </p:nvSpPr>
        <p:spPr>
          <a:xfrm rot="20464069">
            <a:off x="7047159" y="2967511"/>
            <a:ext cx="167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 </a:t>
            </a:r>
            <a:r>
              <a:rPr lang="ru-RU" sz="180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46E29D-40E8-55F0-EEE7-88FBDE660884}"/>
              </a:ext>
            </a:extLst>
          </p:cNvPr>
          <p:cNvSpPr txBox="1"/>
          <p:nvPr/>
        </p:nvSpPr>
        <p:spPr>
          <a:xfrm>
            <a:off x="6964807" y="4525058"/>
            <a:ext cx="21373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бонусы: 3 месяца гид по кредитованию</a:t>
            </a: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2DC2D-1142-4460-47A0-B31762BC372D}"/>
              </a:ext>
            </a:extLst>
          </p:cNvPr>
          <p:cNvSpPr txBox="1"/>
          <p:nvPr/>
        </p:nvSpPr>
        <p:spPr>
          <a:xfrm>
            <a:off x="-15331" y="4503495"/>
            <a:ext cx="2199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бонусы: </a:t>
            </a:r>
            <a:r>
              <a:rPr lang="ru-RU" sz="9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месяца гид по кредитованию доступ к чату сообщества навсегда</a:t>
            </a:r>
            <a:endParaRPr lang="ru-RU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339AA-8230-926A-89F9-418F9AE3E40A}"/>
              </a:ext>
            </a:extLst>
          </p:cNvPr>
          <p:cNvSpPr txBox="1"/>
          <p:nvPr/>
        </p:nvSpPr>
        <p:spPr>
          <a:xfrm>
            <a:off x="2186734" y="845915"/>
            <a:ext cx="20258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ВВОДНЫЙ В ПРОФЕССИЮ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ОДОБРЕНИЕ КЛИЕНТА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РАЗБОР БАНКОВСКИХ ПРОГРАММ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ПОСЛЕ ОДОБРЕНИЯ СДЕЛКИ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strike="sng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5. ПОТРЕБИТЕЛЬСКОЕ КРЕДИТОВАНИЕ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strike="sng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6. ОСНОВЫ БИЗНЕСА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strike="sng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7. ЦЕЛИ, ТАЙМ-МЕНЕДЖМЕНТ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strike="sng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8. КРЕДИТНАЯ ИСТОРИЯ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strike="sng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9. ИПОТЕКА НА ИЖС</a:t>
            </a:r>
          </a:p>
          <a:p>
            <a:r>
              <a:rPr lang="ru-RU" sz="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CA8ED2-C7F3-F617-9864-CE8123B605C9}"/>
              </a:ext>
            </a:extLst>
          </p:cNvPr>
          <p:cNvSpPr txBox="1"/>
          <p:nvPr/>
        </p:nvSpPr>
        <p:spPr>
          <a:xfrm>
            <a:off x="4568957" y="400700"/>
            <a:ext cx="2430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5874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РИЕЛТОРОВ</a:t>
            </a:r>
            <a:endParaRPr lang="ru-RU" sz="1800" b="1" dirty="0">
              <a:solidFill>
                <a:srgbClr val="5874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48A61F-291D-07DC-660C-88F0D852335B}"/>
              </a:ext>
            </a:extLst>
          </p:cNvPr>
          <p:cNvSpPr txBox="1"/>
          <p:nvPr/>
        </p:nvSpPr>
        <p:spPr>
          <a:xfrm>
            <a:off x="4625012" y="4515426"/>
            <a:ext cx="2108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бонусы: </a:t>
            </a:r>
            <a:r>
              <a:rPr lang="ru-RU" sz="9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месяца гид по кредитованию и доступ к чату сообщества навсегда </a:t>
            </a: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Взрыв: 8 точек 18">
            <a:extLst>
              <a:ext uri="{FF2B5EF4-FFF2-40B4-BE49-F238E27FC236}">
                <a16:creationId xmlns:a16="http://schemas.microsoft.com/office/drawing/2014/main" id="{D33127F5-171A-7306-D4EB-A0BCEF89A34F}"/>
              </a:ext>
            </a:extLst>
          </p:cNvPr>
          <p:cNvSpPr/>
          <p:nvPr/>
        </p:nvSpPr>
        <p:spPr>
          <a:xfrm>
            <a:off x="4735698" y="2389977"/>
            <a:ext cx="1879600" cy="2133632"/>
          </a:xfrm>
          <a:prstGeom prst="irregularSeal1">
            <a:avLst/>
          </a:prstGeom>
          <a:solidFill>
            <a:srgbClr val="58745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AE0FC8-7FBC-A2EF-3803-AD75883E6BE4}"/>
              </a:ext>
            </a:extLst>
          </p:cNvPr>
          <p:cNvSpPr txBox="1"/>
          <p:nvPr/>
        </p:nvSpPr>
        <p:spPr>
          <a:xfrm>
            <a:off x="4741968" y="2131473"/>
            <a:ext cx="1673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 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EB001F-4C2E-3380-E979-8FEDC5191B74}"/>
              </a:ext>
            </a:extLst>
          </p:cNvPr>
          <p:cNvSpPr txBox="1"/>
          <p:nvPr/>
        </p:nvSpPr>
        <p:spPr>
          <a:xfrm rot="20464069">
            <a:off x="4819237" y="2967511"/>
            <a:ext cx="167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ЦЕНА 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sz="180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A43F8F-A88E-CB3C-65B6-D0B5DEF4CE90}"/>
              </a:ext>
            </a:extLst>
          </p:cNvPr>
          <p:cNvSpPr txBox="1"/>
          <p:nvPr/>
        </p:nvSpPr>
        <p:spPr>
          <a:xfrm rot="20464069">
            <a:off x="5190317" y="3322400"/>
            <a:ext cx="8224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sz="1200" b="0" i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18.04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F339AA-8230-926A-89F9-418F9AE3E40A}"/>
              </a:ext>
            </a:extLst>
          </p:cNvPr>
          <p:cNvSpPr txBox="1"/>
          <p:nvPr/>
        </p:nvSpPr>
        <p:spPr>
          <a:xfrm>
            <a:off x="4589492" y="789031"/>
            <a:ext cx="20258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ВВОДНЫЙ В ПРОФЕССИЮ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ОДОБРЕНИЕ КЛИЕНТА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РАЗБОР БАНКОВСКИХ ПРОГРАММ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ПОСЛЕ ОДОБРЕНИЯ СДЕЛКИ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strike="sng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5. ПОТРЕБИТЕЛЬСКОЕ КРЕДИТОВАНИЕ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strike="sng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6. ОСНОВЫ БИЗНЕСА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strike="sng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7. ЦЕЛИ, ТАЙМ-МЕНЕДЖМЕНТ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8. КРЕДИТНАЯ ИСТОРИЯ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9. ИПОТЕКА НА ИЖС</a:t>
            </a:r>
          </a:p>
          <a:p>
            <a:r>
              <a:rPr lang="ru-RU" sz="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2167363" y="937259"/>
            <a:ext cx="94435" cy="162741"/>
          </a:xfrm>
          <a:prstGeom prst="leftBrace">
            <a:avLst/>
          </a:prstGeom>
          <a:ln>
            <a:solidFill>
              <a:srgbClr val="587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Левая фигурная скобка 37"/>
          <p:cNvSpPr/>
          <p:nvPr/>
        </p:nvSpPr>
        <p:spPr>
          <a:xfrm>
            <a:off x="2167364" y="1175883"/>
            <a:ext cx="94435" cy="162741"/>
          </a:xfrm>
          <a:prstGeom prst="leftBrace">
            <a:avLst/>
          </a:prstGeom>
          <a:ln>
            <a:solidFill>
              <a:srgbClr val="587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E00451-97C2-7B12-E950-FC3F29CB7130}"/>
              </a:ext>
            </a:extLst>
          </p:cNvPr>
          <p:cNvSpPr txBox="1"/>
          <p:nvPr/>
        </p:nvSpPr>
        <p:spPr>
          <a:xfrm>
            <a:off x="3063798" y="1152026"/>
            <a:ext cx="271346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Основы профессии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Принципы, задача и функции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Ипотека и закон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Наши партнеры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Правильное позиционирование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Сколько можно зарабатывать и воронка продаж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Борьба со страхами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Правильный анализ отказа банка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Кредитная история и </a:t>
            </a:r>
            <a:r>
              <a:rPr lang="ru-RU" sz="1050" b="0" i="0" dirty="0" err="1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фссп</a:t>
            </a: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все что должны знать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Портрет клиента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Разбор условий банков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Правильный анализ клиента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Кредитование </a:t>
            </a:r>
            <a:r>
              <a:rPr lang="ru-RU" sz="1050" b="0" i="0" dirty="0" err="1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ип</a:t>
            </a: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и самозанятых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Подбор банков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Подача заявки в банки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Получение решения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41A10ED-8935-D668-3095-838E41EDD292}"/>
              </a:ext>
            </a:extLst>
          </p:cNvPr>
          <p:cNvSpPr/>
          <p:nvPr/>
        </p:nvSpPr>
        <p:spPr>
          <a:xfrm>
            <a:off x="2014654" y="4549698"/>
            <a:ext cx="4579434" cy="4599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63951-7BB0-48FB-2EEB-0657FE1B246E}"/>
              </a:ext>
            </a:extLst>
          </p:cNvPr>
          <p:cNvSpPr txBox="1"/>
          <p:nvPr/>
        </p:nvSpPr>
        <p:spPr>
          <a:xfrm>
            <a:off x="2161480" y="4565797"/>
            <a:ext cx="4767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КУПИТЬ ВЫБРАННЫЙ МОДУЛЬ</a:t>
            </a:r>
            <a:endParaRPr lang="ru-RU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E7E00-C693-B114-5FB7-4A14061D700B}"/>
              </a:ext>
            </a:extLst>
          </p:cNvPr>
          <p:cNvSpPr txBox="1"/>
          <p:nvPr/>
        </p:nvSpPr>
        <p:spPr>
          <a:xfrm>
            <a:off x="319668" y="349969"/>
            <a:ext cx="5772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000" b="1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МОДУЛЬ I + МОДУЛЬ II</a:t>
            </a:r>
          </a:p>
          <a:p>
            <a:pPr algn="l" fontAlgn="ctr"/>
            <a:r>
              <a:rPr lang="ru-RU" sz="2000" b="1" i="0" dirty="0">
                <a:solidFill>
                  <a:srgbClr val="13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ВВОДНЫЙ В ПРОФЕССИЮ + ОДОБРЕНИЕ КЛИЕНТА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E996C-923F-92B0-96BF-F2DCCFFC4085}"/>
              </a:ext>
            </a:extLst>
          </p:cNvPr>
          <p:cNvSpPr txBox="1"/>
          <p:nvPr/>
        </p:nvSpPr>
        <p:spPr>
          <a:xfrm>
            <a:off x="113372" y="1152026"/>
            <a:ext cx="2823116" cy="348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Вы освоите теоретические знания об ипотеке которые можно применить на практике. </a:t>
            </a:r>
          </a:p>
          <a:p>
            <a:r>
              <a:rPr lang="ru-RU" sz="105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Поймете востребованность профессии ипотечного брокера </a:t>
            </a:r>
          </a:p>
          <a:p>
            <a:r>
              <a:rPr lang="ru-RU" sz="105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Научитесь бороться со страхами </a:t>
            </a:r>
          </a:p>
          <a:p>
            <a:r>
              <a:rPr lang="ru-RU" sz="105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Будете правильно анализировать отказы банка для выработки стратегии работы с клиентами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⁃ Вы научитесь анализировать кредитную историю и правильно читать информацию из нее 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⁃ Вы будете понимать портрет клиента и разбираться в условиях банков 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⁃ Будете знать в каких банках проще получить одобрение ИП и собственникам бизнеса 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⁃ Раскроете принцип подбора банков под запрос клиента 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⁃ Получите положительное решение по клиенту</a:t>
            </a:r>
          </a:p>
          <a:p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69BA9-98E4-A95F-C509-FE5D1808D727}"/>
              </a:ext>
            </a:extLst>
          </p:cNvPr>
          <p:cNvSpPr txBox="1"/>
          <p:nvPr/>
        </p:nvSpPr>
        <p:spPr>
          <a:xfrm>
            <a:off x="5962184" y="1144325"/>
            <a:ext cx="318181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УРОКИ: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Миссия, задачи, функции, задачи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Ипотека и закон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Наши партнеры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Словарь ипотечного брокера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b="1" dirty="0">
                <a:latin typeface="Calibri" panose="020F0502020204030204" pitchFamily="34" charset="0"/>
                <a:cs typeface="Calibri" panose="020F0502020204030204" pitchFamily="34" charset="0"/>
              </a:rPr>
              <a:t>Смысл профессии ипотечный брокер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Правильное позиционирование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Воронка продаж и сколько можно заработать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Борьба со страхами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маршрут клиента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b="1" dirty="0">
                <a:latin typeface="Calibri" panose="020F0502020204030204" pitchFamily="34" charset="0"/>
                <a:cs typeface="Calibri" panose="020F0502020204030204" pitchFamily="34" charset="0"/>
              </a:rPr>
              <a:t>кредитная история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фссп</a:t>
            </a: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анализ портрет клиента  и расчет дохода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подбор банка и логика таблицы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работа с банками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ИП, </a:t>
            </a:r>
            <a:r>
              <a:rPr lang="ru-RU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собствеенники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 бизнеса и самозанятые: отдельная категория клиента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заявка: документы и анкеты банка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увелечение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 вероятности одобрения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анализ отказа банка </a:t>
            </a:r>
          </a:p>
        </p:txBody>
      </p:sp>
    </p:spTree>
    <p:extLst>
      <p:ext uri="{BB962C8B-B14F-4D97-AF65-F5344CB8AC3E}">
        <p14:creationId xmlns:p14="http://schemas.microsoft.com/office/powerpoint/2010/main" val="29835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677117-400F-C2C1-DFF2-299EED7A707A}"/>
              </a:ext>
            </a:extLst>
          </p:cNvPr>
          <p:cNvSpPr txBox="1"/>
          <p:nvPr/>
        </p:nvSpPr>
        <p:spPr>
          <a:xfrm>
            <a:off x="423863" y="408255"/>
            <a:ext cx="78503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000" b="1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МОДУЛЬ III + МОДУЛЬ IV</a:t>
            </a:r>
          </a:p>
          <a:p>
            <a:pPr algn="l" fontAlgn="ctr"/>
            <a:r>
              <a:rPr lang="ru-RU" sz="20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РАЗБОР БАНКОВСКИХ ПРОГРАММ + ПОСЛЕ ОДОБРЕНИЯ СДЕЛКИ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41A10ED-8935-D668-3095-838E41EDD292}"/>
              </a:ext>
            </a:extLst>
          </p:cNvPr>
          <p:cNvSpPr/>
          <p:nvPr/>
        </p:nvSpPr>
        <p:spPr>
          <a:xfrm>
            <a:off x="2014654" y="4549698"/>
            <a:ext cx="4579434" cy="4599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63951-7BB0-48FB-2EEB-0657FE1B246E}"/>
              </a:ext>
            </a:extLst>
          </p:cNvPr>
          <p:cNvSpPr txBox="1"/>
          <p:nvPr/>
        </p:nvSpPr>
        <p:spPr>
          <a:xfrm>
            <a:off x="2161480" y="4565797"/>
            <a:ext cx="4767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КУПИТЬ ВЫБРАННЫЙ МОДУЛЬ</a:t>
            </a:r>
            <a:endParaRPr lang="ru-RU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AB1843-B590-6D96-229D-0DA96395A350}"/>
              </a:ext>
            </a:extLst>
          </p:cNvPr>
          <p:cNvSpPr txBox="1"/>
          <p:nvPr/>
        </p:nvSpPr>
        <p:spPr>
          <a:xfrm>
            <a:off x="3072162" y="1150584"/>
            <a:ext cx="294578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Первичный и вторичный рынок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Программы с государственным участием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Покупка с ипотекой залоговый объект другого банка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Рефинансирование/рефинансирование с дополнительной суммой и консолидацией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Залоговое кредитование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Загородная недвижимость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Военная ипотека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Сделки с материнским капиталом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Схема ипотечной сделки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Второй этап - одобрение объекта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Оценка объекта- нюансы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Особенности по параметрам сделки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Увеличение вероятности одобрения по клиенту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Ипотечное страхование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F34A7-0D2D-E36B-2F4C-9066EF386C05}"/>
              </a:ext>
            </a:extLst>
          </p:cNvPr>
          <p:cNvSpPr txBox="1"/>
          <p:nvPr/>
        </p:nvSpPr>
        <p:spPr>
          <a:xfrm>
            <a:off x="423863" y="1150584"/>
            <a:ext cx="2401113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 Вы будете разбираться в программах банков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⁃  Сумеете структурировать сделку по залоговому объекту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⁃  Сможете с помощью ипотеки снизить клиенту платеж через рефинансирование или объединить несколько кредитов в 1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⁃  Научитесь работать с маткапиталом и военной ипотекой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⁃  Освоите этапы прохождения ипотечной сделки 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⁃  Поймете нюансы рассмотрения банками объектов недвижимости 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⁃  Получите инструмент </a:t>
            </a:r>
            <a:r>
              <a:rPr lang="ru-RU" sz="9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доп</a:t>
            </a:r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дохода от страховок</a:t>
            </a:r>
          </a:p>
          <a:p>
            <a:endParaRPr lang="ru-RU" sz="9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7721E-5C5E-249B-A7E9-A83B6ADE0F22}"/>
              </a:ext>
            </a:extLst>
          </p:cNvPr>
          <p:cNvSpPr txBox="1"/>
          <p:nvPr/>
        </p:nvSpPr>
        <p:spPr>
          <a:xfrm>
            <a:off x="5904570" y="1151690"/>
            <a:ext cx="304614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УРОКИ: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b="1" dirty="0">
                <a:latin typeface="Calibri" panose="020F0502020204030204" pitchFamily="34" charset="0"/>
                <a:cs typeface="Calibri" panose="020F0502020204030204" pitchFamily="34" charset="0"/>
              </a:rPr>
              <a:t>вводный урок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какие программы есть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базовые программы: вторичный и первичный рынок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ипотека на залоговые объекты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материнский капитал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военная ипотека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ипотека с господдержкой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загородная недвижимость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рефинансирование ипотеки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как разбираться в программах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схема ипотечной сделки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ипотечное страхование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второй этап - одобрение объекта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оценка объекта - нюансы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особенности ипотечной сделки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к сделке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процессы на сделке: документы, нюансы и взаиморасчеты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удержание клиента после сделки</a:t>
            </a:r>
          </a:p>
        </p:txBody>
      </p:sp>
    </p:spTree>
    <p:extLst>
      <p:ext uri="{BB962C8B-B14F-4D97-AF65-F5344CB8AC3E}">
        <p14:creationId xmlns:p14="http://schemas.microsoft.com/office/powerpoint/2010/main" val="37710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D688F6-7A88-A766-0112-1091138A7E16}"/>
              </a:ext>
            </a:extLst>
          </p:cNvPr>
          <p:cNvSpPr txBox="1"/>
          <p:nvPr/>
        </p:nvSpPr>
        <p:spPr>
          <a:xfrm>
            <a:off x="3397406" y="1144859"/>
            <a:ext cx="2297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Рефинансирование потребительских кредитов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Как проверить клиента и где вообще брать клиента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Схема и скрипты работы с клиентами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Договор с клиентом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Схемы взаимодействия с банками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Схема возврата страховки, если возможно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Этапы работы с клиентом от первого обращения до получения комиссии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41A10ED-8935-D668-3095-838E41EDD292}"/>
              </a:ext>
            </a:extLst>
          </p:cNvPr>
          <p:cNvSpPr/>
          <p:nvPr/>
        </p:nvSpPr>
        <p:spPr>
          <a:xfrm>
            <a:off x="2014654" y="4549698"/>
            <a:ext cx="4579434" cy="4599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63951-7BB0-48FB-2EEB-0657FE1B246E}"/>
              </a:ext>
            </a:extLst>
          </p:cNvPr>
          <p:cNvSpPr txBox="1"/>
          <p:nvPr/>
        </p:nvSpPr>
        <p:spPr>
          <a:xfrm>
            <a:off x="2161480" y="4565797"/>
            <a:ext cx="4767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КУПИТЬ ВЫБРАННЫЙ МОДУЛЬ</a:t>
            </a:r>
            <a:endParaRPr lang="ru-RU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30090-4808-F18E-25D4-CF4C4C7B01AC}"/>
              </a:ext>
            </a:extLst>
          </p:cNvPr>
          <p:cNvSpPr txBox="1"/>
          <p:nvPr/>
        </p:nvSpPr>
        <p:spPr>
          <a:xfrm>
            <a:off x="367990" y="35400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000" b="1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МОДУЛЬ V</a:t>
            </a:r>
          </a:p>
          <a:p>
            <a:pPr algn="l" fontAlgn="ctr"/>
            <a:r>
              <a:rPr lang="ru-RU" sz="2000" b="1" i="0" dirty="0">
                <a:solidFill>
                  <a:srgbClr val="13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ПОТРЕБИТЕЛЬСКОЕ КРЕДИТОВАНИЕ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98F58-6985-C307-C673-7C1841041686}"/>
              </a:ext>
            </a:extLst>
          </p:cNvPr>
          <p:cNvSpPr txBox="1"/>
          <p:nvPr/>
        </p:nvSpPr>
        <p:spPr>
          <a:xfrm>
            <a:off x="367991" y="1142747"/>
            <a:ext cx="2916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⁃  Получите альтернативный ипотеке кредитный продукт на котором можно зарабатывать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⁃  Найдете где брать клиентов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⁃  Вам будут даны скрипты для работы с клиентом и документальная база 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⁃  Научите своих клиентов экономить на страховке</a:t>
            </a:r>
            <a:endParaRPr lang="ru-R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E33E0-A1B0-EEEF-C052-0310E741CAF0}"/>
              </a:ext>
            </a:extLst>
          </p:cNvPr>
          <p:cNvSpPr txBox="1"/>
          <p:nvPr/>
        </p:nvSpPr>
        <p:spPr>
          <a:xfrm>
            <a:off x="5859966" y="1061895"/>
            <a:ext cx="2449551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УРОКИ: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вводный урок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возможности, минусы, мифы и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ца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потребительского кредитования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Маршрут клиента (внимание!!! стереть + скрипты)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схема работы с банками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Схема и скрипты по работе с клиентом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Расчёт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пд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и договор с клиентом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Условия банков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Рефинансирование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потребов</a:t>
            </a: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другие кредиты вместо потребительского кредита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страхование потребительских кредитов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Кейсы из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47183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41A10ED-8935-D668-3095-838E41EDD292}"/>
              </a:ext>
            </a:extLst>
          </p:cNvPr>
          <p:cNvSpPr/>
          <p:nvPr/>
        </p:nvSpPr>
        <p:spPr>
          <a:xfrm>
            <a:off x="2014654" y="4549698"/>
            <a:ext cx="4579434" cy="4599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63951-7BB0-48FB-2EEB-0657FE1B246E}"/>
              </a:ext>
            </a:extLst>
          </p:cNvPr>
          <p:cNvSpPr txBox="1"/>
          <p:nvPr/>
        </p:nvSpPr>
        <p:spPr>
          <a:xfrm>
            <a:off x="2161480" y="4565797"/>
            <a:ext cx="4767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КУПИТЬ ВЫБРАННЫЙ МОДУЛЬ</a:t>
            </a:r>
            <a:endParaRPr lang="ru-RU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04EBD-A940-B05E-0274-7C951F9991E3}"/>
              </a:ext>
            </a:extLst>
          </p:cNvPr>
          <p:cNvSpPr txBox="1"/>
          <p:nvPr/>
        </p:nvSpPr>
        <p:spPr>
          <a:xfrm>
            <a:off x="347545" y="403730"/>
            <a:ext cx="7777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000" b="1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МОДУЛЬ VI + МОДУЛЬ VII</a:t>
            </a:r>
          </a:p>
          <a:p>
            <a:pPr algn="l" fontAlgn="ctr"/>
            <a:r>
              <a:rPr lang="ru-RU" sz="20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ОСНОВЫ БИЗНЕСА + ЦЕЛИ, ТАЙМ МЕНЕДЖМЕНТ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DC500-9C4E-CDED-C5B0-2EF19D0B4EE6}"/>
              </a:ext>
            </a:extLst>
          </p:cNvPr>
          <p:cNvSpPr txBox="1"/>
          <p:nvPr/>
        </p:nvSpPr>
        <p:spPr>
          <a:xfrm>
            <a:off x="3146503" y="1260636"/>
            <a:ext cx="26279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Что надо для работы , организационно-правовая форма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ЦА и доверие ЦА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Воронка продаж и каналы продаж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Отработка возражений и борьба со страхами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CRM брокера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Ценообразование брокера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Разбор партнёрского канала продаж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Личный бренд и ведение социальных сетей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Целеполагание в бизнесе: как развиваться успешно, для чего мне это и какая цена успеха?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Как не делать то, что не нравится?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Как все успевать: развитие бизнеса, семья, уход и хобби?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Как приумножить свой доход и верно вести бюджет?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FA81A-D4CC-9026-A480-C083B5360677}"/>
              </a:ext>
            </a:extLst>
          </p:cNvPr>
          <p:cNvSpPr txBox="1"/>
          <p:nvPr/>
        </p:nvSpPr>
        <p:spPr>
          <a:xfrm>
            <a:off x="347545" y="1260636"/>
            <a:ext cx="26279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Вы составите портрет своей целевой аудитории и план как привлекать клиентов  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Вы откроете законный бизнес 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Вы будете в рамка закона взаимодействовать с клиентом 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Вы составите прайс для клиентов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Вы будете планировать время правильно 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Вы расставите себе цели и задачи на 3 месяца вперед 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Вы начнете развивать качества успешного человека</a:t>
            </a: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FBCD61-57E9-9F96-867F-D682883400E7}"/>
              </a:ext>
            </a:extLst>
          </p:cNvPr>
          <p:cNvSpPr txBox="1"/>
          <p:nvPr/>
        </p:nvSpPr>
        <p:spPr>
          <a:xfrm>
            <a:off x="5774474" y="1260636"/>
            <a:ext cx="33397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УРОКИ: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вводный урок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Каналы продаж брокера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Целевая аудитория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личный бренд и соцсети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Воронка продаж и инструменты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отработка возражений и скрипты, </a:t>
            </a: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срм</a:t>
            </a:r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Продажи в брокеридже. Этапы продаж. 0 этап Подготовка к переговорам. 1 этап Установление контакта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Продажи в брокеридже. 2 этап Выявление потребности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Продажи в брокеридже. 3 этап Презентация услуги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Продажи в брокеридже: 4 этап Работа с возражениями. 5 этап Завершение контакта. 6 этап Кросс-продажи. 7 этап </a:t>
            </a: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Постсопровождение</a:t>
            </a:r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Что нужно для создания и организационно-правовая форма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ценообразование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договор с клиентом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вводный урок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сколько может получать брокер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как правильно ставить цели и задачи и для чего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работа на себя: плюсы и минусы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как распределять </a:t>
            </a: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приориты</a:t>
            </a:r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как распределять время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как прокачать </a:t>
            </a: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soft-skills</a:t>
            </a:r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9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41A10ED-8935-D668-3095-838E41EDD292}"/>
              </a:ext>
            </a:extLst>
          </p:cNvPr>
          <p:cNvSpPr/>
          <p:nvPr/>
        </p:nvSpPr>
        <p:spPr>
          <a:xfrm>
            <a:off x="2014654" y="4549698"/>
            <a:ext cx="4579434" cy="4599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63951-7BB0-48FB-2EEB-0657FE1B246E}"/>
              </a:ext>
            </a:extLst>
          </p:cNvPr>
          <p:cNvSpPr txBox="1"/>
          <p:nvPr/>
        </p:nvSpPr>
        <p:spPr>
          <a:xfrm>
            <a:off x="2161480" y="4565797"/>
            <a:ext cx="4767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КУПИТЬ ВЫБРАННЫЙ МОДУЛЬ</a:t>
            </a:r>
            <a:endParaRPr lang="ru-RU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D91BF-A56C-C74B-B505-D67D7C52749E}"/>
              </a:ext>
            </a:extLst>
          </p:cNvPr>
          <p:cNvSpPr txBox="1"/>
          <p:nvPr/>
        </p:nvSpPr>
        <p:spPr>
          <a:xfrm>
            <a:off x="345687" y="349406"/>
            <a:ext cx="7363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000" b="1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МОДУЛЬ VIII</a:t>
            </a:r>
          </a:p>
          <a:p>
            <a:pPr algn="l" fontAlgn="ctr"/>
            <a:r>
              <a:rPr lang="ru-RU" sz="2000" b="1" i="0" cap="all" dirty="0">
                <a:solidFill>
                  <a:srgbClr val="13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КРЕДИТНАЯ ИСТОРИЯ: ПРАВИЛЬНОЕ ЧТЕНИЕ И ИСПРАВЛЕНИЕ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5B23E-AC54-6A8E-5D32-DE72E03AA39C}"/>
              </a:ext>
            </a:extLst>
          </p:cNvPr>
          <p:cNvSpPr txBox="1"/>
          <p:nvPr/>
        </p:nvSpPr>
        <p:spPr>
          <a:xfrm>
            <a:off x="3218056" y="1141501"/>
            <a:ext cx="2707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Какие бюро кредитной истории существуют и нужны в работе?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Кредитный рейтинг - зачем он?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Разбор отчетов по кредитной истории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Работа с банки по КИ: как понять какие банки что смотрят? Что банки точно не возьмут?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Разные кредиты - разный подход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Инструкция по исправлению ошибок в кредитной истории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Консультация по исправлению кредитной истории - отдельная услуга брокера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Кейсы из практики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144B1-28E5-0ED5-202F-80B0A14EA083}"/>
              </a:ext>
            </a:extLst>
          </p:cNvPr>
          <p:cNvSpPr txBox="1"/>
          <p:nvPr/>
        </p:nvSpPr>
        <p:spPr>
          <a:xfrm>
            <a:off x="423863" y="1141501"/>
            <a:ext cx="26279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Вы будете анализировать кредитную истории из 3 бюро кредитных историй правильно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Вы внедрите услугу: консультация по кредитной истории 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Вы будете исправлять кредитную историю клиентам </a:t>
            </a:r>
            <a:endParaRPr lang="ru-R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6C38C-A1CA-8664-0865-1D3B757F60BE}"/>
              </a:ext>
            </a:extLst>
          </p:cNvPr>
          <p:cNvSpPr txBox="1"/>
          <p:nvPr/>
        </p:nvSpPr>
        <p:spPr>
          <a:xfrm>
            <a:off x="6084229" y="1141501"/>
            <a:ext cx="26279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УРОКИ: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Бюро кредитной истории какие есть? Знакомство с сайтами. Как заказать отчет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Кредитный рейтинг и отчеты по кредитной историей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Работа с банками по КИ: Как понять какие банки как смотрят кредитную историю. Что банки точно не возьмут?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Разные кредиты. Разный подход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Инструкция по исправлению ошибок в кредитной истории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Исключения из правил ( если нет кредитора, но ошибка в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ки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есть, если клиент банкрот, если нет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ки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Как продать консультацию по исправлению кредитной истории + зачем это надо?</a:t>
            </a:r>
          </a:p>
        </p:txBody>
      </p:sp>
    </p:spTree>
    <p:extLst>
      <p:ext uri="{BB962C8B-B14F-4D97-AF65-F5344CB8AC3E}">
        <p14:creationId xmlns:p14="http://schemas.microsoft.com/office/powerpoint/2010/main" val="257478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41A10ED-8935-D668-3095-838E41EDD292}"/>
              </a:ext>
            </a:extLst>
          </p:cNvPr>
          <p:cNvSpPr/>
          <p:nvPr/>
        </p:nvSpPr>
        <p:spPr>
          <a:xfrm>
            <a:off x="2014654" y="4549698"/>
            <a:ext cx="4579434" cy="4599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63951-7BB0-48FB-2EEB-0657FE1B246E}"/>
              </a:ext>
            </a:extLst>
          </p:cNvPr>
          <p:cNvSpPr txBox="1"/>
          <p:nvPr/>
        </p:nvSpPr>
        <p:spPr>
          <a:xfrm>
            <a:off x="2161480" y="4565797"/>
            <a:ext cx="4767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КУПИТЬ ВЫБРАННЫЙ МОДУЛЬ</a:t>
            </a:r>
            <a:endParaRPr lang="ru-RU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87FBB-FF9F-1ED7-DF0A-BF90940A2322}"/>
              </a:ext>
            </a:extLst>
          </p:cNvPr>
          <p:cNvSpPr txBox="1"/>
          <p:nvPr/>
        </p:nvSpPr>
        <p:spPr>
          <a:xfrm>
            <a:off x="423863" y="411163"/>
            <a:ext cx="24198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000" b="1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МОДУЛЬ IX</a:t>
            </a:r>
          </a:p>
          <a:p>
            <a:pPr algn="l" fontAlgn="ctr"/>
            <a:r>
              <a:rPr lang="ru-RU" sz="2000" b="1" i="0" cap="all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ИПОТЕКА НА ИЖС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0EC62-1408-4048-BDF5-DB5B7A97BE36}"/>
              </a:ext>
            </a:extLst>
          </p:cNvPr>
          <p:cNvSpPr txBox="1"/>
          <p:nvPr/>
        </p:nvSpPr>
        <p:spPr>
          <a:xfrm>
            <a:off x="3072161" y="1119049"/>
            <a:ext cx="299967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этапы работы с клиентом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основные условия и нюансы одобрения клиента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особенности земельных участков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разбор ипотеки на </a:t>
            </a:r>
            <a:r>
              <a:rPr lang="ru-RU" sz="900" b="0" i="0" dirty="0" err="1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хозспособ</a:t>
            </a: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и по договору подряда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разбор нюансов по первоначальному взносу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особенности строительства траншами в ипотеку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аккредитация строительных компаний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взаимодействия работы с подрядными организациями, как ипотечный брокер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sz="900" b="0" i="0" dirty="0">
                <a:solidFill>
                  <a:srgbClr val="FCB8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онлайн-вебинары всех банков по данной программе</a:t>
            </a:r>
          </a:p>
          <a:p>
            <a:pPr algn="l" fontAlgn="ctr"/>
            <a:r>
              <a:rPr lang="ru-RU" sz="9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ВСЕ НЮАНСЫ В ОДНОЙ ТАБЛИЦЕ ПО ВСЕМ БАНКАМ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28C21-BD66-E61F-B58F-E89D0A6458AA}"/>
              </a:ext>
            </a:extLst>
          </p:cNvPr>
          <p:cNvSpPr txBox="1"/>
          <p:nvPr/>
        </p:nvSpPr>
        <p:spPr>
          <a:xfrm>
            <a:off x="423864" y="1135148"/>
            <a:ext cx="249032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 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Вы</a:t>
            </a:r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будете одобрять, сопровождать и консультировать клиентов по ипотеке на строительство дома по всем банкам, кто работает по госпрограмма </a:t>
            </a:r>
          </a:p>
          <a:p>
            <a:r>
              <a:rPr lang="ru-RU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⁃ Вы будете привлекать подрядные организации для работы с вами в рамках ипотеки по ипотеке </a:t>
            </a:r>
            <a:endParaRPr lang="ru-R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9A532-C005-1139-1047-211C1E75E0B7}"/>
              </a:ext>
            </a:extLst>
          </p:cNvPr>
          <p:cNvSpPr txBox="1"/>
          <p:nvPr/>
        </p:nvSpPr>
        <p:spPr>
          <a:xfrm>
            <a:off x="6262649" y="1135148"/>
            <a:ext cx="244955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УРОКИ: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вводный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теория и этапы сделки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1 этап - одобрение клиента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2 этап - одобрение участка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2 этап - способы стройки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3 этап - сделка </a:t>
            </a:r>
          </a:p>
        </p:txBody>
      </p:sp>
    </p:spTree>
    <p:extLst>
      <p:ext uri="{BB962C8B-B14F-4D97-AF65-F5344CB8AC3E}">
        <p14:creationId xmlns:p14="http://schemas.microsoft.com/office/powerpoint/2010/main" val="28002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DA32E646-E493-93A3-8E3E-6E949FED4A53}"/>
              </a:ext>
            </a:extLst>
          </p:cNvPr>
          <p:cNvSpPr/>
          <p:nvPr/>
        </p:nvSpPr>
        <p:spPr>
          <a:xfrm>
            <a:off x="-1478280" y="-121920"/>
            <a:ext cx="5983376" cy="5387340"/>
          </a:xfrm>
          <a:prstGeom prst="parallelogram">
            <a:avLst/>
          </a:prstGeom>
          <a:solidFill>
            <a:srgbClr val="5874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F62C88-05FE-DF63-52E2-A2323DD04F0C}"/>
              </a:ext>
            </a:extLst>
          </p:cNvPr>
          <p:cNvSpPr/>
          <p:nvPr/>
        </p:nvSpPr>
        <p:spPr>
          <a:xfrm>
            <a:off x="952500" y="1554480"/>
            <a:ext cx="3040380" cy="192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06AD9-1F8A-2850-FAC2-13BB2B9C5254}"/>
              </a:ext>
            </a:extLst>
          </p:cNvPr>
          <p:cNvSpPr txBox="1"/>
          <p:nvPr/>
        </p:nvSpPr>
        <p:spPr>
          <a:xfrm>
            <a:off x="721624" y="2156251"/>
            <a:ext cx="35516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5874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ВСЕ РУКОВОДСТВА И ЧЕК-ЛИСТЫ </a:t>
            </a:r>
          </a:p>
          <a:p>
            <a:pPr algn="ctr"/>
            <a:r>
              <a:rPr lang="ru-RU" sz="1600" b="1" i="0" dirty="0">
                <a:solidFill>
                  <a:srgbClr val="5874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БУДУТ ДОСТУПНЫ ДЛЯ СКАЧИВАНИЯ!</a:t>
            </a:r>
            <a:endParaRPr lang="ru-RU" sz="1600" b="1" dirty="0">
              <a:solidFill>
                <a:srgbClr val="5874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CE341-70C4-CBDC-0C8C-57B12E8E036A}"/>
              </a:ext>
            </a:extLst>
          </p:cNvPr>
          <p:cNvSpPr txBox="1"/>
          <p:nvPr/>
        </p:nvSpPr>
        <p:spPr>
          <a:xfrm>
            <a:off x="4638300" y="481596"/>
            <a:ext cx="257593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Модули открываются только после прохождения и проверки домашнего задания по предыдущему модулю - только последовательное внедрение знаний гарантирует результат.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D4F78-4F67-588A-DDED-7F6E1662336A}"/>
              </a:ext>
            </a:extLst>
          </p:cNvPr>
          <p:cNvSpPr txBox="1"/>
          <p:nvPr/>
        </p:nvSpPr>
        <p:spPr>
          <a:xfrm>
            <a:off x="4638300" y="2907578"/>
            <a:ext cx="25759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конце курса каждый ученик проходит экзамен и допускает к получению удостоверения по повышению квалификации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FE8BE0-F077-4609-35EF-F3A521AF2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27" y="869411"/>
            <a:ext cx="5587136" cy="372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1962</Words>
  <Application>Microsoft Office PowerPoint</Application>
  <PresentationFormat>Экран (16:9)</PresentationFormat>
  <Paragraphs>347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Oswald</vt:lpstr>
      <vt:lpstr>Arial</vt:lpstr>
      <vt:lpstr>Calibri</vt:lpstr>
      <vt:lpstr>Oswald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 💕</dc:creator>
  <cp:lastModifiedBy>Юлия</cp:lastModifiedBy>
  <cp:revision>35</cp:revision>
  <dcterms:modified xsi:type="dcterms:W3CDTF">2024-04-15T18:43:52Z</dcterms:modified>
</cp:coreProperties>
</file>